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5"/>
  </p:sldMasterIdLst>
  <p:notesMasterIdLst>
    <p:notesMasterId r:id="rId14"/>
  </p:notesMasterIdLst>
  <p:handoutMasterIdLst>
    <p:handoutMasterId r:id="rId15"/>
  </p:handoutMasterIdLst>
  <p:sldIdLst>
    <p:sldId id="256" r:id="rId6"/>
    <p:sldId id="474" r:id="rId7"/>
    <p:sldId id="477" r:id="rId8"/>
    <p:sldId id="478" r:id="rId9"/>
    <p:sldId id="482" r:id="rId10"/>
    <p:sldId id="483" r:id="rId11"/>
    <p:sldId id="470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C67A62-5B83-A944-B6DC-56BC99CB1044}">
          <p14:sldIdLst>
            <p14:sldId id="256"/>
            <p14:sldId id="474"/>
            <p14:sldId id="477"/>
            <p14:sldId id="478"/>
            <p14:sldId id="482"/>
            <p14:sldId id="483"/>
            <p14:sldId id="470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694"/>
    <a:srgbClr val="A1A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56"/>
  </p:normalViewPr>
  <p:slideViewPr>
    <p:cSldViewPr snapToGrid="0" snapToObjects="1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2FD68-9454-48BF-A032-792CEAFB6D9D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4D41D-9CC0-44D7-98A9-2A0E1DB399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6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8F73D-7A9B-406F-877A-11B9F9ADDD1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5B6D9-4841-4A6A-9DD3-8380E7D12D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1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7DE1B-1FA9-46AC-818A-D91ED5A044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0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7DE1B-1FA9-46AC-818A-D91ED5A044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5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7DE1B-1FA9-46AC-818A-D91ED5A044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0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7DE1B-1FA9-46AC-818A-D91ED5A044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0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D29E31-F9AA-2142-9505-5A6C9256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3039"/>
            <a:ext cx="10515600" cy="674534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EDA2F634-73FA-7D4E-A675-D2CFEDF2F97D}"/>
              </a:ext>
            </a:extLst>
          </p:cNvPr>
          <p:cNvSpPr txBox="1">
            <a:spLocks/>
          </p:cNvSpPr>
          <p:nvPr userDrawn="1"/>
        </p:nvSpPr>
        <p:spPr>
          <a:xfrm>
            <a:off x="838200" y="5024808"/>
            <a:ext cx="10515600" cy="49917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0" baseline="0" dirty="0"/>
              <a:t>Lina Konstantinopoulou, CLEPA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93587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  <a:prstGeom prst="rect">
            <a:avLst/>
          </a:prstGeom>
        </p:spPr>
        <p:txBody>
          <a:bodyPr/>
          <a:lstStyle>
            <a:lvl1pPr algn="l">
              <a:defRPr sz="3800" b="1" i="0" baseline="0">
                <a:solidFill>
                  <a:srgbClr val="1D46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3800" b="1" i="0" baseline="0">
                <a:solidFill>
                  <a:srgbClr val="1D46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1410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79B63A-A4A3-4F41-82FA-83AE7E4C42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99764"/>
            <a:ext cx="10515600" cy="74382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1D4694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56162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201003"/>
            <a:ext cx="12192000" cy="43741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Full side image/media/graph/table,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653942"/>
            <a:ext cx="7315200" cy="54214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Caption / reference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CD6970-3FB5-D646-BB4A-9FABB59D5D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2819" b="84251"/>
          <a:stretch/>
        </p:blipFill>
        <p:spPr>
          <a:xfrm>
            <a:off x="10097310" y="0"/>
            <a:ext cx="209468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1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48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455E6B-8053-0546-8D64-DB5627E0F1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9650" y="4126573"/>
            <a:ext cx="3609207" cy="28978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b="1" i="0">
                <a:solidFill>
                  <a:srgbClr val="1D46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www.ensemble.eu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5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763325" y="298491"/>
            <a:ext cx="10707755" cy="739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624418" y="1196976"/>
            <a:ext cx="11040533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114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317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33" r:id="rId3"/>
    <p:sldLayoutId id="2147483735" r:id="rId4"/>
    <p:sldLayoutId id="2147483736" r:id="rId5"/>
    <p:sldLayoutId id="2147483737" r:id="rId6"/>
    <p:sldLayoutId id="2147483738" r:id="rId7"/>
    <p:sldLayoutId id="214748374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 baseline="0">
          <a:solidFill>
            <a:schemeClr val="tx1"/>
          </a:solidFill>
          <a:latin typeface="Arial Regular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 baseline="0">
          <a:solidFill>
            <a:schemeClr val="tx1"/>
          </a:solidFill>
          <a:latin typeface="Arial Regular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 baseline="0">
          <a:solidFill>
            <a:schemeClr val="tx1"/>
          </a:solidFill>
          <a:latin typeface="Arial Regular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 baseline="0">
          <a:solidFill>
            <a:schemeClr val="tx1"/>
          </a:solidFill>
          <a:latin typeface="Arial Regular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 baseline="0">
          <a:solidFill>
            <a:schemeClr val="tx1"/>
          </a:solidFill>
          <a:latin typeface="Arial Regular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BD23-34EC-204D-A3D6-AE8A654A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3750047"/>
            <a:ext cx="10515600" cy="1174378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White Label Truck Platooning 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9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CF24-8968-4A5E-A2A6-957A5681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Platooning levels and SAE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D620E-E966-42FE-8429-BA1ABEFCD35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5" y="1638299"/>
            <a:ext cx="11525250" cy="499110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Truck platooning, involves driving at short inter-vehicle distances for an extended period. </a:t>
            </a:r>
          </a:p>
          <a:p>
            <a:r>
              <a:rPr lang="en-GB" dirty="0">
                <a:solidFill>
                  <a:schemeClr val="tx1"/>
                </a:solidFill>
              </a:rPr>
              <a:t>The platoon as a whole can be seen as a system of interconnected systems with specific requirements.   </a:t>
            </a:r>
          </a:p>
          <a:p>
            <a:r>
              <a:rPr lang="en-GB" dirty="0">
                <a:solidFill>
                  <a:schemeClr val="tx1"/>
                </a:solidFill>
              </a:rPr>
              <a:t>The driver cannot be held responsible for timely intervention in case of safety-critical events such as hard braking. </a:t>
            </a:r>
          </a:p>
          <a:p>
            <a:r>
              <a:rPr lang="en-GB" dirty="0">
                <a:solidFill>
                  <a:schemeClr val="tx1"/>
                </a:solidFill>
              </a:rPr>
              <a:t>Hence, the first three SAE automation levels are not directly applicable for the platooning application. </a:t>
            </a:r>
          </a:p>
          <a:p>
            <a:r>
              <a:rPr lang="en-GB" dirty="0">
                <a:solidFill>
                  <a:schemeClr val="tx1"/>
                </a:solidFill>
              </a:rPr>
              <a:t>Need arises to create a different automation level classification for heavy duty vehicles that considers the explained needs of Platooning.</a:t>
            </a:r>
          </a:p>
          <a:p>
            <a:r>
              <a:rPr lang="en-GB" dirty="0">
                <a:solidFill>
                  <a:schemeClr val="tx1"/>
                </a:solidFill>
              </a:rPr>
              <a:t>ENSEMBLE will demonstrate Platoon level A and research B and C specifications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9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E09-299C-4863-81A3-524C5C43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Platoon level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F4266-98A9-4CC4-8783-EDEC88CA17A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90500" y="1533524"/>
            <a:ext cx="11639550" cy="515302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Maximum number of trucks of 7 is considered for platoon level A in ENSEMBLE ​</a:t>
            </a:r>
          </a:p>
          <a:p>
            <a:pPr fontAlgn="base"/>
            <a:r>
              <a:rPr lang="en-GB" dirty="0"/>
              <a:t>The time gap distance target between 0.8 and 1.4 s. (as close as possible to reach the benefits), </a:t>
            </a:r>
          </a:p>
          <a:p>
            <a:pPr fontAlgn="base"/>
            <a:r>
              <a:rPr lang="en-US" dirty="0"/>
              <a:t>​</a:t>
            </a:r>
            <a:r>
              <a:rPr lang="en-GB" dirty="0"/>
              <a:t>Longitudinal automation with fail operation, not lateral automation </a:t>
            </a:r>
            <a:endParaRPr lang="en-US" dirty="0"/>
          </a:p>
          <a:p>
            <a:pPr fontAlgn="base"/>
            <a:r>
              <a:rPr lang="en-GB" dirty="0"/>
              <a:t>This requires new longitudinal functions, e.g. Brake Performance Calculation and safety functions e.g. redundant braking functions, additional sensors</a:t>
            </a:r>
            <a:endParaRPr lang="en-US" dirty="0"/>
          </a:p>
          <a:p>
            <a:pPr fontAlgn="base"/>
            <a:r>
              <a:rPr lang="en-US" dirty="0"/>
              <a:t>New members of a running platoon can only join from the rear. ​</a:t>
            </a:r>
          </a:p>
          <a:p>
            <a:pPr fontAlgn="base"/>
            <a:r>
              <a:rPr lang="en-US" dirty="0"/>
              <a:t>​</a:t>
            </a:r>
            <a:r>
              <a:rPr lang="en-GB" dirty="0"/>
              <a:t>The system is in control of the longitudinal functional safety of the vehicle</a:t>
            </a:r>
            <a:endParaRPr lang="en-US" dirty="0"/>
          </a:p>
          <a:p>
            <a:pPr fontAlgn="base"/>
            <a:r>
              <a:rPr lang="en-US" dirty="0"/>
              <a:t>Interaction with platooning services and infrastructure is technically available </a:t>
            </a:r>
          </a:p>
          <a:p>
            <a:pPr fontAlgn="base"/>
            <a:r>
              <a:rPr lang="en-GB" dirty="0"/>
              <a:t>Note: the driver will remain legally responsible at all times such as </a:t>
            </a:r>
            <a:r>
              <a:rPr lang="en-US" dirty="0"/>
              <a:t>adverse conditions like bad weather, slopes, </a:t>
            </a:r>
            <a:r>
              <a:rPr lang="en-US" dirty="0" err="1"/>
              <a:t>etc</a:t>
            </a:r>
            <a:r>
              <a:rPr lang="en-GB" dirty="0"/>
              <a:t> (it is the drivers decision to activate platooning)</a:t>
            </a:r>
          </a:p>
        </p:txBody>
      </p:sp>
    </p:spTree>
    <p:extLst>
      <p:ext uri="{BB962C8B-B14F-4D97-AF65-F5344CB8AC3E}">
        <p14:creationId xmlns:p14="http://schemas.microsoft.com/office/powerpoint/2010/main" val="32500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CF7C-E86D-44A1-89E7-4BA3E9BEF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Platoon level A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F28A1-0D08-4D01-84B4-ABEE4B4524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250" y="1390650"/>
            <a:ext cx="13144499" cy="5467350"/>
          </a:xfrm>
        </p:spPr>
        <p:txBody>
          <a:bodyPr>
            <a:noAutofit/>
          </a:bodyPr>
          <a:lstStyle/>
          <a:p>
            <a:pPr lvl="0"/>
            <a:r>
              <a:rPr lang="en-GB" sz="1600" dirty="0"/>
              <a:t>The main high level use cases of platoon level A are:</a:t>
            </a:r>
          </a:p>
          <a:p>
            <a:pPr lvl="1"/>
            <a:r>
              <a:rPr lang="en-GB" sz="1600" dirty="0"/>
              <a:t>Platoon formation</a:t>
            </a:r>
          </a:p>
          <a:p>
            <a:pPr lvl="2"/>
            <a:r>
              <a:rPr lang="en-GB" sz="1600" dirty="0"/>
              <a:t>Platoon formation based on generic match making (Orchestrated non real-time)</a:t>
            </a:r>
          </a:p>
          <a:p>
            <a:pPr lvl="2"/>
            <a:r>
              <a:rPr lang="en-GB" sz="1600" dirty="0"/>
              <a:t>Platoon formation based on just extended awareness (Orchestrated real-time)</a:t>
            </a:r>
          </a:p>
          <a:p>
            <a:pPr lvl="1"/>
            <a:r>
              <a:rPr lang="en-GB" sz="1600" dirty="0"/>
              <a:t> Engaging to platoon</a:t>
            </a:r>
          </a:p>
          <a:p>
            <a:pPr lvl="2"/>
            <a:r>
              <a:rPr lang="en-GB" sz="1600" dirty="0"/>
              <a:t>Join from behind by single vehicle</a:t>
            </a:r>
          </a:p>
          <a:p>
            <a:pPr lvl="2"/>
            <a:r>
              <a:rPr lang="en-GB" sz="1600" dirty="0"/>
              <a:t>Merge from behind by existing platoon</a:t>
            </a:r>
          </a:p>
          <a:p>
            <a:pPr lvl="1"/>
            <a:r>
              <a:rPr lang="en-GB" sz="1600" dirty="0"/>
              <a:t>Platooning </a:t>
            </a:r>
          </a:p>
          <a:p>
            <a:pPr lvl="2"/>
            <a:r>
              <a:rPr lang="en-GB" sz="1600" dirty="0"/>
              <a:t>Steady state platooning</a:t>
            </a:r>
          </a:p>
          <a:p>
            <a:pPr lvl="2"/>
            <a:r>
              <a:rPr lang="en-GB" sz="1600" dirty="0"/>
              <a:t>Follow to stop (&amp;go)</a:t>
            </a:r>
          </a:p>
          <a:p>
            <a:pPr lvl="2"/>
            <a:r>
              <a:rPr lang="en-GB" sz="1600" dirty="0"/>
              <a:t>Emergency braking (caused by AEB system or manual overrule)</a:t>
            </a:r>
          </a:p>
          <a:p>
            <a:pPr lvl="2"/>
            <a:r>
              <a:rPr lang="en-GB" sz="1600" dirty="0"/>
              <a:t>Platoon gap adaptation</a:t>
            </a:r>
          </a:p>
          <a:p>
            <a:pPr lvl="3"/>
            <a:r>
              <a:rPr lang="en-GB" dirty="0"/>
              <a:t>I2V interaction</a:t>
            </a:r>
          </a:p>
          <a:p>
            <a:pPr lvl="3"/>
            <a:r>
              <a:rPr lang="en-GB" dirty="0"/>
              <a:t>Cut-in (long time)</a:t>
            </a:r>
          </a:p>
          <a:p>
            <a:pPr lvl="3"/>
            <a:r>
              <a:rPr lang="en-GB" dirty="0"/>
              <a:t>Cut-in (short time) (“Cut-through”)</a:t>
            </a:r>
          </a:p>
          <a:p>
            <a:pPr lvl="3"/>
            <a:r>
              <a:rPr lang="en-GB" dirty="0"/>
              <a:t>System status (e.g. packet loss)</a:t>
            </a:r>
          </a:p>
          <a:p>
            <a:pPr lvl="1"/>
            <a:r>
              <a:rPr lang="en-GB" sz="1600" dirty="0"/>
              <a:t>Disengage platoon</a:t>
            </a:r>
          </a:p>
          <a:p>
            <a:pPr lvl="2"/>
            <a:r>
              <a:rPr lang="en-GB" sz="1600" dirty="0"/>
              <a:t>Leave</a:t>
            </a:r>
          </a:p>
          <a:p>
            <a:pPr lvl="2"/>
            <a:r>
              <a:rPr lang="en-GB" sz="1600" dirty="0"/>
              <a:t>Split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6693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AB4F-8274-43EA-A6F1-1E32B74BB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Platooning Layers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288A52-F665-4C90-8F70-160398ED607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0"/>
          <a:stretch/>
        </p:blipFill>
        <p:spPr bwMode="auto">
          <a:xfrm>
            <a:off x="1552575" y="1717390"/>
            <a:ext cx="9753600" cy="47596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949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51AC-DB87-486E-B9A0-A2E311D79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4775"/>
            <a:ext cx="10127311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  White Label Truck Platooning functional modules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6A3F06-B892-45BF-9E64-FBF6A8A9BF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88" y="1428751"/>
            <a:ext cx="9765361" cy="5229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755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71290-1CB3-49A6-8BD3-5F284670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00" y="174666"/>
            <a:ext cx="10707755" cy="739734"/>
          </a:xfrm>
        </p:spPr>
        <p:txBody>
          <a:bodyPr>
            <a:normAutofit fontScale="90000"/>
          </a:bodyPr>
          <a:lstStyle/>
          <a:p>
            <a:r>
              <a:rPr lang="nl-NL" dirty="0"/>
              <a:t>CLEPA ‘s role in the ENSEMBLE project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3DBC7-D4F7-40F6-9659-9B48FE7D27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3699" y="1571626"/>
            <a:ext cx="4207183" cy="4857751"/>
          </a:xfrm>
        </p:spPr>
        <p:txBody>
          <a:bodyPr/>
          <a:lstStyle/>
          <a:p>
            <a:r>
              <a:rPr lang="en-GB" dirty="0"/>
              <a:t>CLEPA is WP2 leader - WP2 Specification of a generic solution</a:t>
            </a:r>
          </a:p>
          <a:p>
            <a:endParaRPr lang="en-GB" dirty="0"/>
          </a:p>
          <a:p>
            <a:r>
              <a:rPr lang="en-GB" dirty="0"/>
              <a:t>This WP will define the specification for the whole multi-brand truck platooning concept. </a:t>
            </a:r>
          </a:p>
          <a:p>
            <a:endParaRPr lang="en-US" dirty="0"/>
          </a:p>
          <a:p>
            <a:r>
              <a:rPr lang="en-US" dirty="0"/>
              <a:t>Input for regulation and standardization 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7BD779-94A1-45B8-B92F-EE3D69555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502" y="1790700"/>
            <a:ext cx="7231799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5349A5-2007-9D46-88D5-BDE3D90273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97737"/>
      </p:ext>
    </p:extLst>
  </p:cSld>
  <p:clrMapOvr>
    <a:masterClrMapping/>
  </p:clrMapOvr>
</p:sld>
</file>

<file path=ppt/theme/theme1.xml><?xml version="1.0" encoding="utf-8"?>
<a:theme xmlns:a="http://schemas.openxmlformats.org/drawingml/2006/main" name="TN-ITS theme">
  <a:themeElements>
    <a:clrScheme name="Custom 1">
      <a:dk1>
        <a:srgbClr val="000000"/>
      </a:dk1>
      <a:lt1>
        <a:srgbClr val="FFFFFF"/>
      </a:lt1>
      <a:dk2>
        <a:srgbClr val="2E309C"/>
      </a:dk2>
      <a:lt2>
        <a:srgbClr val="C8C8C8"/>
      </a:lt2>
      <a:accent1>
        <a:srgbClr val="24AAE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309C"/>
      </a:hlink>
      <a:folHlink>
        <a:srgbClr val="24AAE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SEMBLE presentation" id="{0DB0EC3E-6241-E941-871C-7BF13F1D4063}" vid="{478CAE63-C9D9-AF4C-88AF-5593CAF5C52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A35317DCC28344A7B82488658A034A5C01005A211FBB5E6FF44CB2B821E40ED331A3" ma:contentTypeVersion="8" ma:contentTypeDescription=" " ma:contentTypeScope="" ma:versionID="12e63ac671f17d9c37255f28fd29dbe7">
  <xsd:schema xmlns:xsd="http://www.w3.org/2001/XMLSchema" xmlns:xs="http://www.w3.org/2001/XMLSchema" xmlns:p="http://schemas.microsoft.com/office/2006/metadata/properties" xmlns:ns2="e6607ea9-c5d6-47b1-82a4-5e0135a2bfea" xmlns:ns3="2f6a910d-138e-42c1-8e8a-320c1b7cf3f7" xmlns:ns5="d852e04b-c197-484a-aaa6-d3c09eaca8d4" targetNamespace="http://schemas.microsoft.com/office/2006/metadata/properties" ma:root="true" ma:fieldsID="72480c33ab76026ae6004a3c8662d2ea" ns2:_="" ns3:_="" ns5:_="">
    <xsd:import namespace="e6607ea9-c5d6-47b1-82a4-5e0135a2bfea"/>
    <xsd:import namespace="2f6a910d-138e-42c1-8e8a-320c1b7cf3f7"/>
    <xsd:import namespace="d852e04b-c197-484a-aaa6-d3c09eaca8d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NOC_ClusterName" minOccurs="0"/>
                <xsd:element ref="ns3:TNOC_ClusterId" minOccurs="0"/>
                <xsd:element ref="ns2:h15fbb78f4cb41d290e72f301ea2865f" minOccurs="0"/>
                <xsd:element ref="ns2:TaxCatchAll" minOccurs="0"/>
                <xsd:element ref="ns2:TaxCatchAllLabel" minOccurs="0"/>
                <xsd:element ref="ns2:n2a7a23bcc2241cb9261f9a914c7c1bb" minOccurs="0"/>
                <xsd:element ref="ns2:lca20d149a844688b6abf34073d5c21d" minOccurs="0"/>
                <xsd:element ref="ns2:cf581d8792c646118aad2c2c4ecdfa8c" minOccurs="0"/>
                <xsd:element ref="ns2:bac4ab11065f4f6c809c820c57e320e5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OCR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07ea9-c5d6-47b1-82a4-5e0135a2bfe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15fbb78f4cb41d290e72f301ea2865f" ma:index="13" nillable="true" ma:taxonomy="true" ma:internalName="h15fbb78f4cb41d290e72f301ea2865f" ma:taxonomyFieldName="TNOC_ClusterType" ma:displayName="Cluster type" ma:default="1;#Project|fa11c4c9-105f-402c-bb40-9a56b4989397" ma:fieldId="{115fbb78-f4cb-41d2-90e7-2f301ea2865f}" ma:sspId="7378aa68-586f-4892-bb77-0985b40f41a6" ma:termSetId="e7feef8e-5ede-44cd-b7d5-7ed7dacef0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5f51926a-7cf0-48c6-95a3-ab56e638824e}" ma:internalName="TaxCatchAll" ma:showField="CatchAllData" ma:web="e6607ea9-c5d6-47b1-82a4-5e0135a2bf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5f51926a-7cf0-48c6-95a3-ab56e638824e}" ma:internalName="TaxCatchAllLabel" ma:readOnly="true" ma:showField="CatchAllDataLabel" ma:web="e6607ea9-c5d6-47b1-82a4-5e0135a2bf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2a7a23bcc2241cb9261f9a914c7c1bb" ma:index="17" nillable="true" ma:taxonomy="true" ma:internalName="n2a7a23bcc2241cb9261f9a914c7c1bb" ma:taxonomyFieldName="TNOC_DocumentClassification" ma:displayName="Document classification" ma:default="5;#TNO Internal|1a23c89f-ef54-4907-86fd-8242403ff722" ma:fieldId="{72a7a23b-cc22-41cb-9261-f9a914c7c1bb}" ma:sspId="7378aa68-586f-4892-bb77-0985b40f41a6" ma:termSetId="ff8f31fd-7572-41dc-9fe4-bd4c6d280f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a20d149a844688b6abf34073d5c21d" ma:index="19" nillable="true" ma:taxonomy="true" ma:internalName="lca20d149a844688b6abf34073d5c21d" ma:taxonomyFieldName="TNOC_DocumentType" ma:displayName="Document type" ma:fieldId="{5ca20d14-9a84-4688-b6ab-f34073d5c21d}" ma:sspId="7378aa68-586f-4892-bb77-0985b40f41a6" ma:termSetId="e8a13a9e-c4f3-4184-b8d9-8210abad49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581d8792c646118aad2c2c4ecdfa8c" ma:index="22" nillable="true" ma:taxonomy="true" ma:internalName="cf581d8792c646118aad2c2c4ecdfa8c" ma:taxonomyFieldName="TNOC_DocumentSetType" ma:displayName="Document set type" ma:readOnly="false" ma:fieldId="{cf581d87-92c6-4611-8aad-2c2c4ecdfa8c}" ma:sspId="7378aa68-586f-4892-bb77-0985b40f41a6" ma:termSetId="a8d4306b-62bf-468f-9587-ff078c8643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c4ab11065f4f6c809c820c57e320e5" ma:index="24" nillable="true" ma:taxonomy="true" ma:internalName="bac4ab11065f4f6c809c820c57e320e5" ma:taxonomyFieldName="TNOC_DocumentCategory" ma:displayName="Document category" ma:fieldId="{bac4ab11-065f-4f6c-809c-820c57e320e5}" ma:sspId="7378aa68-586f-4892-bb77-0985b40f41a6" ma:termSetId="94d42b6a-4155-4fa6-95e9-087bc306ce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a910d-138e-42c1-8e8a-320c1b7cf3f7" elementFormDefault="qualified">
    <xsd:import namespace="http://schemas.microsoft.com/office/2006/documentManagement/types"/>
    <xsd:import namespace="http://schemas.microsoft.com/office/infopath/2007/PartnerControls"/>
    <xsd:element name="TNOC_ClusterName" ma:index="11" nillable="true" ma:displayName="Cluster name" ma:default="EU H2020 ENSEMBLE" ma:internalName="TNOC_ClusterName">
      <xsd:simpleType>
        <xsd:restriction base="dms:Text">
          <xsd:maxLength value="255"/>
        </xsd:restriction>
      </xsd:simpleType>
    </xsd:element>
    <xsd:element name="TNOC_ClusterId" ma:index="12" nillable="true" ma:displayName="Cluster ID" ma:default="060.34630" ma:internalName="TNOC_Cluster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2e04b-c197-484a-aaa6-d3c09eaca8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OC_ClusterName xmlns="2f6a910d-138e-42c1-8e8a-320c1b7cf3f7">EU H2020 ENSEMBLE</TNOC_ClusterName>
    <n2a7a23bcc2241cb9261f9a914c7c1bb xmlns="e6607ea9-c5d6-47b1-82a4-5e0135a2bf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TNO Internal</TermName>
          <TermId xmlns="http://schemas.microsoft.com/office/infopath/2007/PartnerControls">1a23c89f-ef54-4907-86fd-8242403ff722</TermId>
        </TermInfo>
      </Terms>
    </n2a7a23bcc2241cb9261f9a914c7c1bb>
    <bac4ab11065f4f6c809c820c57e320e5 xmlns="e6607ea9-c5d6-47b1-82a4-5e0135a2bfea">
      <Terms xmlns="http://schemas.microsoft.com/office/infopath/2007/PartnerControls"/>
    </bac4ab11065f4f6c809c820c57e320e5>
    <TNOC_ClusterId xmlns="2f6a910d-138e-42c1-8e8a-320c1b7cf3f7">060.34630</TNOC_ClusterId>
    <TaxCatchAll xmlns="e6607ea9-c5d6-47b1-82a4-5e0135a2bfea">
      <Value>5</Value>
      <Value>1</Value>
    </TaxCatchAll>
    <h15fbb78f4cb41d290e72f301ea2865f xmlns="e6607ea9-c5d6-47b1-82a4-5e0135a2bf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</TermName>
          <TermId xmlns="http://schemas.microsoft.com/office/infopath/2007/PartnerControls">fa11c4c9-105f-402c-bb40-9a56b4989397</TermId>
        </TermInfo>
      </Terms>
    </h15fbb78f4cb41d290e72f301ea2865f>
    <cf581d8792c646118aad2c2c4ecdfa8c xmlns="e6607ea9-c5d6-47b1-82a4-5e0135a2bfea">
      <Terms xmlns="http://schemas.microsoft.com/office/infopath/2007/PartnerControls"/>
    </cf581d8792c646118aad2c2c4ecdfa8c>
    <lca20d149a844688b6abf34073d5c21d xmlns="e6607ea9-c5d6-47b1-82a4-5e0135a2bfea">
      <Terms xmlns="http://schemas.microsoft.com/office/infopath/2007/PartnerControls"/>
    </lca20d149a844688b6abf34073d5c21d>
    <_dlc_DocId xmlns="e6607ea9-c5d6-47b1-82a4-5e0135a2bfea">X24MVUNM2YMZ-1192129659-505</_dlc_DocId>
    <_dlc_DocIdUrl xmlns="e6607ea9-c5d6-47b1-82a4-5e0135a2bfea">
      <Url>https://365tno.sharepoint.com/teams/P060.34630/_layouts/15/DocIdRedir.aspx?ID=X24MVUNM2YMZ-1192129659-505</Url>
      <Description>X24MVUNM2YMZ-1192129659-505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1910526-A3D9-4B60-9DEA-0CCD20966F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607ea9-c5d6-47b1-82a4-5e0135a2bfea"/>
    <ds:schemaRef ds:uri="2f6a910d-138e-42c1-8e8a-320c1b7cf3f7"/>
    <ds:schemaRef ds:uri="d852e04b-c197-484a-aaa6-d3c09eaca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A94A9E-A13E-4BAC-A7C3-8B39D5E27121}">
  <ds:schemaRefs>
    <ds:schemaRef ds:uri="http://schemas.microsoft.com/office/2006/documentManagement/types"/>
    <ds:schemaRef ds:uri="d852e04b-c197-484a-aaa6-d3c09eaca8d4"/>
    <ds:schemaRef ds:uri="2f6a910d-138e-42c1-8e8a-320c1b7cf3f7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e6607ea9-c5d6-47b1-82a4-5e0135a2bfea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03189F-457A-4373-A1F6-FD345DE98E2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5EFBC81-CEE3-4416-AF38-B515582FB22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ENSEMBLE presentation_v1</Template>
  <TotalTime>1226</TotalTime>
  <Words>220</Words>
  <Application>Microsoft Office PowerPoint</Application>
  <PresentationFormat>Widescreen</PresentationFormat>
  <Paragraphs>50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Regular</vt:lpstr>
      <vt:lpstr>Calibri</vt:lpstr>
      <vt:lpstr>TN-ITS theme</vt:lpstr>
      <vt:lpstr>White Label Truck Platooning specifications</vt:lpstr>
      <vt:lpstr>Platooning levels and SAE </vt:lpstr>
      <vt:lpstr>Platoon level A</vt:lpstr>
      <vt:lpstr>Platoon level A use cases</vt:lpstr>
      <vt:lpstr>Platooning Layers</vt:lpstr>
      <vt:lpstr>  White Label Truck Platooning functional modules</vt:lpstr>
      <vt:lpstr>CLEPA ‘s role in the ENSEMBLE project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Franziska Schmidt</dc:creator>
  <cp:lastModifiedBy>Lina Konstantinopoulou</cp:lastModifiedBy>
  <cp:revision>100</cp:revision>
  <dcterms:created xsi:type="dcterms:W3CDTF">2018-09-05T04:59:26Z</dcterms:created>
  <dcterms:modified xsi:type="dcterms:W3CDTF">2019-03-25T09:53:04Z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0x010100A35317DCC28344A7B82488658A034A5C01005A211FBB5E6FF44CB2B821E40ED331A3</vt:lpwstr>
  </property>
  <property fmtid="{D5CDD505-2E9C-101B-9397-08002B2CF9AE}" pid="3" name="TNOC_DocumentClassification">
    <vt:lpwstr>5;#TNO Internal|1a23c89f-ef54-4907-86fd-8242403ff722</vt:lpwstr>
  </property>
  <property fmtid="{D5CDD505-2E9C-101B-9397-08002B2CF9AE}" pid="4" name="TNOC_DocumentType">
    <vt:lpwstr/>
  </property>
  <property fmtid="{D5CDD505-2E9C-101B-9397-08002B2CF9AE}" pid="5" name="TNOC_ClusterType">
    <vt:lpwstr>1;#Project|fa11c4c9-105f-402c-bb40-9a56b4989397</vt:lpwstr>
  </property>
  <property fmtid="{D5CDD505-2E9C-101B-9397-08002B2CF9AE}" pid="6" name="TNOC_DocumentCategory">
    <vt:lpwstr/>
  </property>
  <property fmtid="{D5CDD505-2E9C-101B-9397-08002B2CF9AE}" pid="7" name="TNOC_DocumentSetType">
    <vt:lpwstr/>
  </property>
  <property fmtid="{D5CDD505-2E9C-101B-9397-08002B2CF9AE}" pid="8" name="_dlc_DocIdItemGuid">
    <vt:lpwstr>38b56531-2a1d-4b29-9f6f-36e8954e72d0</vt:lpwstr>
  </property>
</Properties>
</file>